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256" r:id="rId2"/>
    <p:sldId id="258" r:id="rId3"/>
    <p:sldId id="259" r:id="rId4"/>
    <p:sldId id="318" r:id="rId5"/>
    <p:sldId id="261" r:id="rId6"/>
    <p:sldId id="319" r:id="rId7"/>
    <p:sldId id="320" r:id="rId8"/>
    <p:sldId id="321" r:id="rId9"/>
    <p:sldId id="322" r:id="rId10"/>
    <p:sldId id="260" r:id="rId11"/>
    <p:sldId id="323" r:id="rId12"/>
    <p:sldId id="393" r:id="rId13"/>
    <p:sldId id="324" r:id="rId14"/>
    <p:sldId id="325" r:id="rId15"/>
    <p:sldId id="326" r:id="rId16"/>
    <p:sldId id="327" r:id="rId17"/>
    <p:sldId id="328" r:id="rId18"/>
    <p:sldId id="37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75" r:id="rId27"/>
    <p:sldId id="373" r:id="rId28"/>
    <p:sldId id="383" r:id="rId29"/>
    <p:sldId id="384" r:id="rId30"/>
    <p:sldId id="380" r:id="rId31"/>
    <p:sldId id="374" r:id="rId32"/>
    <p:sldId id="378" r:id="rId33"/>
    <p:sldId id="379" r:id="rId34"/>
    <p:sldId id="381" r:id="rId35"/>
    <p:sldId id="382" r:id="rId36"/>
    <p:sldId id="376" r:id="rId37"/>
    <p:sldId id="385" r:id="rId38"/>
    <p:sldId id="353" r:id="rId39"/>
    <p:sldId id="354" r:id="rId40"/>
    <p:sldId id="386" r:id="rId41"/>
    <p:sldId id="356" r:id="rId42"/>
    <p:sldId id="357" r:id="rId43"/>
    <p:sldId id="387" r:id="rId44"/>
    <p:sldId id="389" r:id="rId45"/>
    <p:sldId id="390" r:id="rId46"/>
    <p:sldId id="370" r:id="rId4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https://commons.wikimedia.org/wiki/File:Flat_UI_-_infinity.png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7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58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07 – While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4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3423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is best used when we’re not</a:t>
            </a:r>
          </a:p>
          <a:p>
            <a:pPr lvl="1"/>
            <a:r>
              <a:rPr lang="en-US" sz="3200" dirty="0" smtClean="0"/>
              <a:t>Iterating over a list</a:t>
            </a:r>
          </a:p>
          <a:p>
            <a:pPr lvl="1"/>
            <a:r>
              <a:rPr lang="en-US" sz="3200" dirty="0" smtClean="0"/>
              <a:t>Doing a “counted” loop</a:t>
            </a:r>
          </a:p>
          <a:p>
            <a:pPr lvl="3"/>
            <a:endParaRPr lang="en-US" dirty="0"/>
          </a:p>
          <a:p>
            <a:r>
              <a:rPr lang="en-US" dirty="0" smtClean="0"/>
              <a:t>Works the way its name implies:</a:t>
            </a:r>
          </a:p>
          <a:p>
            <a:pPr lvl="6"/>
            <a:endParaRPr lang="en-US" dirty="0" smtClean="0"/>
          </a:p>
          <a:p>
            <a:pPr marL="457200" lvl="1" indent="0">
              <a:buNone/>
            </a:pPr>
            <a:r>
              <a:rPr lang="en-US" sz="3200" u="sng" dirty="0" smtClean="0"/>
              <a:t>While</a:t>
            </a:r>
            <a:r>
              <a:rPr lang="en-US" sz="3200" dirty="0" smtClean="0"/>
              <a:t> a conditional evaluates to True:</a:t>
            </a:r>
          </a:p>
          <a:p>
            <a:pPr marL="1022350" lvl="1" indent="0">
              <a:buNone/>
            </a:pPr>
            <a:r>
              <a:rPr lang="en-US" dirty="0" smtClean="0"/>
              <a:t>Do a thing (repeatedly, if necessary)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20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”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79410" cy="4517689"/>
          </a:xfrm>
        </p:spPr>
        <p:txBody>
          <a:bodyPr/>
          <a:lstStyle/>
          <a:p>
            <a:r>
              <a:rPr lang="en-US" dirty="0"/>
              <a:t>The Python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 is </a:t>
            </a:r>
            <a:r>
              <a:rPr lang="en-US" dirty="0"/>
              <a:t>used to </a:t>
            </a:r>
            <a:r>
              <a:rPr lang="en-US" dirty="0" smtClean="0"/>
              <a:t>control the flow of the program</a:t>
            </a:r>
          </a:p>
          <a:p>
            <a:pPr lvl="3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&lt;condition&gt;: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body</a:t>
            </a:r>
            <a:r>
              <a:rPr lang="en-US" dirty="0"/>
              <a:t> is a sequence of one or more statements </a:t>
            </a:r>
            <a:r>
              <a:rPr lang="en-US" u="sng" dirty="0"/>
              <a:t>indented</a:t>
            </a:r>
            <a:r>
              <a:rPr lang="en-US" dirty="0"/>
              <a:t> under </a:t>
            </a:r>
            <a:r>
              <a:rPr lang="en-US" dirty="0" smtClean="0"/>
              <a:t>the heading</a:t>
            </a:r>
          </a:p>
          <a:p>
            <a:pPr lvl="1"/>
            <a:r>
              <a:rPr lang="en-US" dirty="0" smtClean="0"/>
              <a:t>As long as the </a:t>
            </a:r>
            <a:r>
              <a:rPr lang="en-US" b="1" dirty="0" smtClean="0"/>
              <a:t>condition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, the </a:t>
            </a:r>
            <a:r>
              <a:rPr lang="en-US" b="1" dirty="0" smtClean="0"/>
              <a:t>body</a:t>
            </a:r>
            <a:r>
              <a:rPr lang="en-US" dirty="0" smtClean="0"/>
              <a:t> will run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12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6484" cy="4156799"/>
          </a:xfrm>
        </p:spPr>
        <p:txBody>
          <a:bodyPr/>
          <a:lstStyle/>
          <a:p>
            <a:r>
              <a:rPr lang="en-US" dirty="0" smtClean="0"/>
              <a:t>Here’s some example code… let’s break it down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&lt; 1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&gt; 31: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the day: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"Today is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September"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97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6484" cy="4156799"/>
          </a:xfrm>
        </p:spPr>
        <p:txBody>
          <a:bodyPr/>
          <a:lstStyle/>
          <a:p>
            <a:r>
              <a:rPr lang="en-US" dirty="0" smtClean="0"/>
              <a:t>Here’s some example code… let’s break it down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 = 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&lt; 1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date &gt; 31: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date =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the day: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"Today is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September"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date)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491916" y="2431547"/>
            <a:ext cx="44958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initialize the variable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loop will use for its decision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835193" y="3262544"/>
            <a:ext cx="1755607" cy="47565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29199" y="3293033"/>
            <a:ext cx="406667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loop’s Boolean condition (loop runs until this is</a:t>
            </a:r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flipH="1">
            <a:off x="2001252" y="4124030"/>
            <a:ext cx="4192283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865395" y="5080026"/>
            <a:ext cx="307406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body of the loop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(must change the value of the loop variable)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 flipH="1">
            <a:off x="1640303" y="4592446"/>
            <a:ext cx="6685550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3979" cy="415679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 requires a Boolean condition </a:t>
            </a:r>
          </a:p>
          <a:p>
            <a:pPr lvl="1"/>
            <a:r>
              <a:rPr lang="en-US" dirty="0" smtClean="0"/>
              <a:t>That evaluates to either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Body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is executed</a:t>
            </a:r>
          </a:p>
          <a:p>
            <a:r>
              <a:rPr lang="en-US" dirty="0" smtClean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Body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is skipped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276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2579" cy="4156799"/>
          </a:xfrm>
        </p:spPr>
        <p:txBody>
          <a:bodyPr/>
          <a:lstStyle/>
          <a:p>
            <a:r>
              <a:rPr lang="en-US" dirty="0" smtClean="0"/>
              <a:t>We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to do a “counting” loop, just like we did earlier</a:t>
            </a:r>
          </a:p>
          <a:p>
            <a:pPr lvl="1"/>
            <a:r>
              <a:rPr lang="en-US" dirty="0" smtClean="0"/>
              <a:t>Count from 1 up to and including 20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        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 have to initialize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20: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 that we can use it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don't forget to update</a:t>
            </a:r>
            <a:b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# the loop variable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080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17" name="Rounded Rectangle 16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28" idx="0"/>
          </p:cNvCxnSpPr>
          <p:nvPr/>
        </p:nvCxnSpPr>
        <p:spPr>
          <a:xfrm>
            <a:off x="1549099" y="2874093"/>
            <a:ext cx="0" cy="9392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697326" y="3343701"/>
            <a:ext cx="7064073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08684" y="547422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9" name="Flowchart: Data 58"/>
          <p:cNvSpPr/>
          <p:nvPr/>
        </p:nvSpPr>
        <p:spPr>
          <a:xfrm>
            <a:off x="3420174" y="3940662"/>
            <a:ext cx="221559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Display </a:t>
            </a:r>
            <a:r>
              <a:rPr lang="en-US" sz="2400" dirty="0" err="1" smtClean="0">
                <a:solidFill>
                  <a:schemeClr val="tx1"/>
                </a:solidFill>
              </a:rPr>
              <a:t>num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/>
          <p:cNvCxnSpPr>
            <a:endCxn id="67" idx="3"/>
          </p:cNvCxnSpPr>
          <p:nvPr/>
        </p:nvCxnSpPr>
        <p:spPr>
          <a:xfrm flipH="1">
            <a:off x="8535210" y="4308506"/>
            <a:ext cx="22618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761399" y="3343701"/>
            <a:ext cx="0" cy="965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697326" y="546411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308684" y="1812723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num</a:t>
            </a:r>
            <a:r>
              <a:rPr lang="en-US" sz="3200" dirty="0" smtClean="0">
                <a:solidFill>
                  <a:schemeClr val="tx1"/>
                </a:solidFill>
              </a:rPr>
              <a:t> = 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Flowchart: Decision 27"/>
          <p:cNvSpPr/>
          <p:nvPr/>
        </p:nvSpPr>
        <p:spPr>
          <a:xfrm>
            <a:off x="410291" y="3813309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bIns="91440" rtlCol="0" anchor="ctr"/>
          <a:lstStyle/>
          <a:p>
            <a:pPr algn="ctr"/>
            <a:r>
              <a:rPr lang="en-US" sz="3000" dirty="0" err="1" smtClean="0">
                <a:solidFill>
                  <a:schemeClr val="tx1"/>
                </a:solidFill>
              </a:rPr>
              <a:t>num</a:t>
            </a:r>
            <a:r>
              <a:rPr lang="en-US" sz="3000" dirty="0" smtClean="0">
                <a:solidFill>
                  <a:schemeClr val="tx1"/>
                </a:solidFill>
              </a:rPr>
              <a:t> &lt;= 20</a:t>
            </a:r>
            <a:endParaRPr lang="en-US" sz="30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stCxn id="17" idx="3"/>
            <a:endCxn id="27" idx="1"/>
          </p:cNvCxnSpPr>
          <p:nvPr/>
        </p:nvCxnSpPr>
        <p:spPr>
          <a:xfrm>
            <a:off x="2812415" y="2177778"/>
            <a:ext cx="496269" cy="381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549099" y="2874093"/>
            <a:ext cx="3022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7" idx="2"/>
          </p:cNvCxnSpPr>
          <p:nvPr/>
        </p:nvCxnSpPr>
        <p:spPr>
          <a:xfrm flipV="1">
            <a:off x="4572000" y="2550464"/>
            <a:ext cx="0" cy="323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361063" y="3929345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28" idx="3"/>
            <a:endCxn id="59" idx="2"/>
          </p:cNvCxnSpPr>
          <p:nvPr/>
        </p:nvCxnSpPr>
        <p:spPr>
          <a:xfrm>
            <a:off x="2687907" y="4308646"/>
            <a:ext cx="953827" cy="37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9" idx="5"/>
            <a:endCxn id="67" idx="1"/>
          </p:cNvCxnSpPr>
          <p:nvPr/>
        </p:nvCxnSpPr>
        <p:spPr>
          <a:xfrm flipV="1">
            <a:off x="5414212" y="4308507"/>
            <a:ext cx="594366" cy="51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008578" y="3939636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= </a:t>
            </a:r>
            <a:r>
              <a:rPr lang="en-US" sz="2800" dirty="0" err="1" smtClean="0">
                <a:solidFill>
                  <a:schemeClr val="tx1"/>
                </a:solidFill>
              </a:rPr>
              <a:t>num</a:t>
            </a:r>
            <a:r>
              <a:rPr lang="en-US" sz="2800" dirty="0" smtClean="0">
                <a:solidFill>
                  <a:schemeClr val="tx1"/>
                </a:solidFill>
              </a:rPr>
              <a:t> + 1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endCxn id="43" idx="1"/>
          </p:cNvCxnSpPr>
          <p:nvPr/>
        </p:nvCxnSpPr>
        <p:spPr>
          <a:xfrm>
            <a:off x="1549099" y="5843096"/>
            <a:ext cx="175958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8" idx="2"/>
          </p:cNvCxnSpPr>
          <p:nvPr/>
        </p:nvCxnSpPr>
        <p:spPr>
          <a:xfrm>
            <a:off x="1549099" y="4803983"/>
            <a:ext cx="1" cy="1039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20162607">
            <a:off x="239393" y="3661006"/>
            <a:ext cx="1251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44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3" grpId="0" animBg="1"/>
      <p:bldP spid="59" grpId="0" animBg="1"/>
      <p:bldP spid="100" grpId="0"/>
      <p:bldP spid="27" grpId="0" animBg="1"/>
      <p:bldP spid="28" grpId="0" animBg="1"/>
      <p:bldP spid="41" grpId="0"/>
      <p:bldP spid="67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23028" y="2693988"/>
            <a:ext cx="8297944" cy="1470025"/>
          </a:xfrm>
        </p:spPr>
        <p:txBody>
          <a:bodyPr/>
          <a:lstStyle/>
          <a:p>
            <a:r>
              <a:rPr lang="en-US" dirty="0"/>
              <a:t>Infinite Loops and Other Problems</a:t>
            </a:r>
          </a:p>
        </p:txBody>
      </p:sp>
    </p:spTree>
    <p:extLst>
      <p:ext uri="{BB962C8B-B14F-4D97-AF65-F5344CB8AC3E}">
        <p14:creationId xmlns:p14="http://schemas.microsoft.com/office/powerpoint/2010/main" val="35121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i="1" dirty="0" smtClean="0"/>
              <a:t>infinite loop</a:t>
            </a:r>
            <a:r>
              <a:rPr lang="en-US" b="1" dirty="0" smtClean="0"/>
              <a:t> </a:t>
            </a:r>
            <a:r>
              <a:rPr lang="en-US" dirty="0" smtClean="0"/>
              <a:t>is a loop that will run forever</a:t>
            </a:r>
            <a:endParaRPr lang="en-US" dirty="0"/>
          </a:p>
          <a:p>
            <a:pPr lvl="1"/>
            <a:r>
              <a:rPr lang="en-US" dirty="0" smtClean="0"/>
              <a:t>The conditional the loop is based on always evaluates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lang="en-US" dirty="0" smtClean="0"/>
              <a:t>, and never 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Why might this happen?</a:t>
            </a:r>
          </a:p>
          <a:p>
            <a:pPr lvl="1"/>
            <a:r>
              <a:rPr lang="en-US" dirty="0" smtClean="0"/>
              <a:t>The loop variable is not updated</a:t>
            </a:r>
          </a:p>
          <a:p>
            <a:pPr lvl="1"/>
            <a:r>
              <a:rPr lang="en-US" dirty="0" smtClean="0"/>
              <a:t>The loop variable is updated wrong</a:t>
            </a:r>
          </a:p>
          <a:p>
            <a:pPr lvl="1"/>
            <a:r>
              <a:rPr lang="en-US" dirty="0" smtClean="0"/>
              <a:t>The loop conditional uses the wrong variable</a:t>
            </a:r>
          </a:p>
          <a:p>
            <a:pPr lvl="1"/>
            <a:r>
              <a:rPr lang="en-US" dirty="0" smtClean="0"/>
              <a:t>The loop conditional checks the wrong thing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pic>
        <p:nvPicPr>
          <p:cNvPr id="1026" name="Picture 2" descr="https://upload.wikimedia.org/wikipedia/commons/5/5b/Flat_UI_-_infinit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48791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wikimedia.org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5967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Structures</a:t>
            </a:r>
          </a:p>
          <a:p>
            <a:pPr lvl="1"/>
            <a:r>
              <a:rPr lang="en-US" dirty="0" smtClean="0"/>
              <a:t>Multi-way (</a:t>
            </a:r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-else </a:t>
            </a:r>
            <a:r>
              <a:rPr lang="en-US" dirty="0" smtClean="0"/>
              <a:t>statements)</a:t>
            </a:r>
          </a:p>
          <a:p>
            <a:r>
              <a:rPr lang="en-US" dirty="0" smtClean="0"/>
              <a:t>How </a:t>
            </a:r>
            <a:r>
              <a:rPr lang="en-US" dirty="0"/>
              <a:t>strings are represented</a:t>
            </a:r>
          </a:p>
          <a:p>
            <a:r>
              <a:rPr lang="en-US" dirty="0"/>
              <a:t>How to use strings:</a:t>
            </a:r>
          </a:p>
          <a:p>
            <a:pPr lvl="1"/>
            <a:r>
              <a:rPr lang="en-US" sz="3200" dirty="0"/>
              <a:t>Indexing</a:t>
            </a:r>
          </a:p>
          <a:p>
            <a:pPr lvl="1"/>
            <a:r>
              <a:rPr lang="en-US" sz="3200" dirty="0"/>
              <a:t>Slicing</a:t>
            </a:r>
          </a:p>
          <a:p>
            <a:pPr lvl="1"/>
            <a:r>
              <a:rPr lang="en-US" sz="3200" dirty="0"/>
              <a:t>Concatenate and Repetition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4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</a:t>
            </a:r>
            <a:r>
              <a:rPr lang="en-US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 = 0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age &lt; 18:  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can’t vote until 18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can’t vote at age"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age)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"Now you can vote! Yay!"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89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</a:t>
            </a:r>
            <a:r>
              <a:rPr lang="en-US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age = 0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&lt; 18: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can’t vote until 18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can’t vote at age"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age)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"Now you can vote! Yay!"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55956" y="2825472"/>
            <a:ext cx="405464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 variable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) never changes, so the condition will never evaluate to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906376" y="4025801"/>
            <a:ext cx="7299160" cy="86143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ask user for name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name?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name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6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ask user for name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name?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 +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95862" y="2963765"/>
            <a:ext cx="457200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will never evaluate to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so the loop will never exit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1977187" y="3563358"/>
            <a:ext cx="1018675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9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eat a cookie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 more cookies!"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82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50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0: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eat a cookie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cookiesLeft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"No more cookies!"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11198" y="3662439"/>
            <a:ext cx="389518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 body is INCREASING the number of cookies, so we’ll never reach zero!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1580146" y="4862768"/>
            <a:ext cx="5578643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= ""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 != "Hrabowski":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the user's grade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grade?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passed!"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2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 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doesn’t this loop end?  What will fix it?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= ""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 = ""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 != "Hrabowski":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the user's grade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grade?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passed!"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 flipH="1">
            <a:off x="910839" y="3983029"/>
            <a:ext cx="4990340" cy="46280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17798" y="2526248"/>
            <a:ext cx="3895181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 conditional is checking the wrong thing!  we also never change the name, so this will never end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9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an Infinite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run a program that contains an infinite loop, it may seem like you’ve lost control of the terminal!</a:t>
            </a:r>
          </a:p>
          <a:p>
            <a:pPr lvl="3"/>
            <a:endParaRPr lang="en-US" dirty="0"/>
          </a:p>
          <a:p>
            <a:r>
              <a:rPr lang="en-US" dirty="0" smtClean="0"/>
              <a:t>To regain control, simply type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CTRL+C </a:t>
            </a:r>
            <a:r>
              <a:rPr lang="en-US" dirty="0" smtClean="0"/>
              <a:t>to interrupt the infinite loop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KeyboardInterrupt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60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Body Isn’t Being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loop’s body may be skipped over entirely</a:t>
            </a:r>
          </a:p>
          <a:p>
            <a:pPr lvl="1"/>
            <a:r>
              <a:rPr lang="en-US" dirty="0" smtClean="0"/>
              <a:t>If the Boolean condition is initially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1300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1200):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"Good morning!"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militaryTime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09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with Decisions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Example #4 – Fixed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update this to ask for the user’s grade</a:t>
            </a:r>
          </a:p>
          <a:p>
            <a:pPr lvl="1"/>
            <a:r>
              <a:rPr lang="en-US" dirty="0" smtClean="0"/>
              <a:t>An “A” or a “B” means that they passed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= ""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 != "A" and grade != "B":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the user's grade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grade?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passed!"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2036191" y="4091234"/>
            <a:ext cx="5637228" cy="4242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...what goes here?</a:t>
            </a:r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6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Example #4 – Truth Table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!= "A"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grade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 "B"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4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51286"/>
              </p:ext>
            </p:extLst>
          </p:nvPr>
        </p:nvGraphicFramePr>
        <p:xfrm>
          <a:off x="699485" y="3190458"/>
          <a:ext cx="6880924" cy="158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72754"/>
                <a:gridCol w="2164080"/>
                <a:gridCol w="2164080"/>
                <a:gridCol w="14800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"A"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"B"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"A"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"B"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"C"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2825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52374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63967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250" y="4021060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52374" y="4021060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63967" y="4021060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250" y="4405148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52374" y="4405148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63967" y="4405148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1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Example #4 – Truth Table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!= "A"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grade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 "B"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4"/>
            <a:endParaRPr lang="en-US" dirty="0" smtClean="0"/>
          </a:p>
          <a:p>
            <a:r>
              <a:rPr lang="en-US" sz="2800" dirty="0" smtClean="0"/>
              <a:t>This does not give us the answer we want</a:t>
            </a:r>
          </a:p>
          <a:p>
            <a:pPr lvl="1"/>
            <a:r>
              <a:rPr lang="en-US" dirty="0" smtClean="0"/>
              <a:t>This just loops forever and ever (infinitely)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347184"/>
              </p:ext>
            </p:extLst>
          </p:nvPr>
        </p:nvGraphicFramePr>
        <p:xfrm>
          <a:off x="699485" y="3190458"/>
          <a:ext cx="6880924" cy="158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72754"/>
                <a:gridCol w="2164080"/>
                <a:gridCol w="2164080"/>
                <a:gridCol w="14800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"A"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"B"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"A"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"B"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"C"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74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Example #4 – Truth Table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try it with 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dirty="0" smtClean="0"/>
              <a:t>instead of 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or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!= "A"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grade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 "B"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4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673842"/>
              </p:ext>
            </p:extLst>
          </p:nvPr>
        </p:nvGraphicFramePr>
        <p:xfrm>
          <a:off x="699485" y="3190458"/>
          <a:ext cx="6880924" cy="158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72754"/>
                <a:gridCol w="2164080"/>
                <a:gridCol w="2164080"/>
                <a:gridCol w="14800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"A"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"B"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"A"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"B"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"C"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2825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52374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63967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250" y="4021060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52374" y="4021060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63967" y="4021060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250" y="4405148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52374" y="4405148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63967" y="4405148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7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Example #4 – Truth Table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try it with 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dirty="0" smtClean="0"/>
              <a:t>instead of 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or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!= "A"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grade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 "B"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Now our program will behave how we want</a:t>
            </a:r>
          </a:p>
          <a:p>
            <a:pPr lvl="1"/>
            <a:r>
              <a:rPr lang="en-US" dirty="0" smtClean="0"/>
              <a:t>You will sometimes have to stop and make a table!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880924" cy="15849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72754"/>
                <a:gridCol w="2164080"/>
                <a:gridCol w="2164080"/>
                <a:gridCol w="14800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"A"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grade !=</a:t>
                      </a:r>
                      <a:r>
                        <a:rPr lang="en-US" sz="2000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"B"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"A"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"B"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"C"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87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Example #4 – Fixed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update this to ask for the user’s grade</a:t>
            </a:r>
          </a:p>
          <a:p>
            <a:pPr lvl="1"/>
            <a:r>
              <a:rPr lang="en-US" dirty="0" smtClean="0"/>
              <a:t>An “A” or a “B” means that they passed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= ""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!=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grade !=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the user's grade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grade?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passed!"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7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Interactive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20594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54453" cy="4156799"/>
          </a:xfrm>
        </p:spPr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/>
              <a:t>loops are very helpful when you:</a:t>
            </a:r>
          </a:p>
          <a:p>
            <a:pPr lvl="1"/>
            <a:r>
              <a:rPr lang="en-US" sz="3200" dirty="0" smtClean="0"/>
              <a:t>Want to get input from the user that </a:t>
            </a:r>
            <a:br>
              <a:rPr lang="en-US" sz="3200" dirty="0" smtClean="0"/>
            </a:br>
            <a:r>
              <a:rPr lang="en-US" sz="3200" dirty="0" smtClean="0"/>
              <a:t>meets certain specific conditions</a:t>
            </a:r>
          </a:p>
          <a:p>
            <a:pPr lvl="2"/>
            <a:r>
              <a:rPr lang="en-US" sz="2800" dirty="0" smtClean="0"/>
              <a:t>Positive number</a:t>
            </a:r>
          </a:p>
          <a:p>
            <a:pPr lvl="2"/>
            <a:r>
              <a:rPr lang="en-US" sz="2800" dirty="0" smtClean="0"/>
              <a:t>A non-empty string</a:t>
            </a:r>
          </a:p>
          <a:p>
            <a:pPr lvl="1"/>
            <a:r>
              <a:rPr lang="en-US" sz="3200" dirty="0" smtClean="0"/>
              <a:t>Want to keep getting input until some “end”</a:t>
            </a:r>
          </a:p>
          <a:p>
            <a:pPr lvl="2"/>
            <a:r>
              <a:rPr lang="en-US" sz="2800" dirty="0" smtClean="0"/>
              <a:t>User inputs a value that means they’re finished</a:t>
            </a:r>
          </a:p>
          <a:p>
            <a:pPr lvl="2"/>
            <a:r>
              <a:rPr lang="en-US" sz="2800" dirty="0" smtClean="0"/>
              <a:t>Reached the end of some input (a file,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756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2579" cy="4156799"/>
          </a:xfrm>
        </p:spPr>
        <p:txBody>
          <a:bodyPr/>
          <a:lstStyle/>
          <a:p>
            <a:r>
              <a:rPr lang="en-US" dirty="0" smtClean="0"/>
              <a:t>We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to get correct input from the user by re-prompting them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0      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we have to initialize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lang="en-US" sz="2000" b="1" dirty="0" smtClean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0: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 that we can use it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positive number: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loop exits because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positive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"Thank you.  The number you chose is:"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27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Practice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91171"/>
            <a:ext cx="8229600" cy="2534992"/>
          </a:xfrm>
        </p:spPr>
        <p:txBody>
          <a:bodyPr/>
          <a:lstStyle/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grit[3:2]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grit[4:-4]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grit[-8:-4]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'rue '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grit[-4:]</a:t>
            </a:r>
          </a:p>
          <a:p>
            <a:pPr marL="911225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'Grit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199940" y="2319883"/>
          <a:ext cx="6833286" cy="70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601844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199939" y="2992187"/>
          <a:ext cx="6833286" cy="5989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-9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199940" y="1669872"/>
          <a:ext cx="6833286" cy="5989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  <a:gridCol w="759254"/>
              </a:tblGrid>
              <a:tr h="598984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22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Nested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0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already used nested statements</a:t>
            </a:r>
          </a:p>
          <a:p>
            <a:pPr lvl="1"/>
            <a:r>
              <a:rPr lang="en-US" dirty="0" smtClean="0"/>
              <a:t>In HW 3, you used nested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</a:t>
            </a:r>
            <a:r>
              <a:rPr lang="en-US" dirty="0" smtClean="0"/>
              <a:t>/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 smtClean="0"/>
              <a:t>/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dirty="0" smtClean="0"/>
              <a:t>statements to help you guess a dog breed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can also nest loops!</a:t>
            </a:r>
          </a:p>
          <a:p>
            <a:pPr lvl="1"/>
            <a:r>
              <a:rPr lang="en-US" sz="3000" dirty="0" smtClean="0"/>
              <a:t>First loop is called the </a:t>
            </a:r>
            <a:r>
              <a:rPr lang="en-US" sz="3000" b="1" i="1" dirty="0" smtClean="0"/>
              <a:t>outer loop</a:t>
            </a:r>
          </a:p>
          <a:p>
            <a:pPr lvl="1"/>
            <a:r>
              <a:rPr lang="en-US" sz="3000" dirty="0" smtClean="0"/>
              <a:t>Second loop is called the </a:t>
            </a:r>
            <a:r>
              <a:rPr lang="en-US" sz="3000" b="1" i="1" dirty="0" smtClean="0"/>
              <a:t>inner loop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8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3" y="1975186"/>
            <a:ext cx="8946037" cy="4517689"/>
          </a:xfrm>
        </p:spPr>
        <p:txBody>
          <a:bodyPr/>
          <a:lstStyle/>
          <a:p>
            <a:r>
              <a:rPr lang="en-US" dirty="0" smtClean="0"/>
              <a:t>What does this code do?</a:t>
            </a:r>
          </a:p>
          <a:p>
            <a:pPr lvl="3"/>
            <a:endParaRPr lang="en-US" dirty="0"/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course = 201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course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203: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grade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grade in"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course,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"?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!=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!=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"That is not a passing grade for"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course)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grade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"New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 in"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course,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"?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course = course + 1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8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3" y="1975186"/>
            <a:ext cx="8946037" cy="4517689"/>
          </a:xfrm>
        </p:spPr>
        <p:txBody>
          <a:bodyPr/>
          <a:lstStyle/>
          <a:p>
            <a:r>
              <a:rPr lang="en-US" dirty="0" smtClean="0"/>
              <a:t>What does this code do?</a:t>
            </a:r>
          </a:p>
          <a:p>
            <a:pPr lvl="3"/>
            <a:endParaRPr lang="en-US" dirty="0"/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course = 201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course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203: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grade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 is your grade in"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course,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"?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!=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grade !=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"That is not a passing grade for"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course)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grade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"New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 in"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course,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"?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course = course + 1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80356" y="2615792"/>
            <a:ext cx="267444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initializes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course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197963" y="2903531"/>
            <a:ext cx="1982393" cy="3441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03718" y="2999024"/>
            <a:ext cx="399262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continues until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course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is 203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flipH="1">
            <a:off x="197963" y="3286763"/>
            <a:ext cx="3105754" cy="3441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57087" y="3497592"/>
            <a:ext cx="327009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will keep running while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is unacceptable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 flipH="1">
            <a:off x="829559" y="4365493"/>
            <a:ext cx="5628177" cy="3441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963594" y="5541303"/>
            <a:ext cx="31159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updates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course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for the outer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loop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 flipH="1">
            <a:off x="829559" y="5829042"/>
            <a:ext cx="3134034" cy="34418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521143" y="32171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rgbClr val="C00000"/>
                </a:solidFill>
              </a:rPr>
              <a:t>LIVECODING!!!</a:t>
            </a:r>
            <a:endParaRPr lang="en-US" sz="9600" b="1" dirty="0">
              <a:ln/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79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6" grpId="3"/>
      <p:bldP spid="6" grpId="4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Livecoding</a:t>
            </a:r>
            <a:r>
              <a:rPr lang="en-US" dirty="0" smtClean="0"/>
              <a:t>: Password Guessing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allows the user to try guessing a password.  It should allow them to guess the password up to three times.</a:t>
            </a:r>
          </a:p>
          <a:p>
            <a:pPr lvl="3"/>
            <a:endParaRPr lang="en-US" dirty="0"/>
          </a:p>
          <a:p>
            <a:r>
              <a:rPr lang="en-US" dirty="0" smtClean="0"/>
              <a:t>You will need to use:</a:t>
            </a:r>
          </a:p>
          <a:p>
            <a:pPr lvl="1"/>
            <a:r>
              <a:rPr lang="en-US" dirty="0" smtClean="0"/>
              <a:t>At least one while loop</a:t>
            </a:r>
          </a:p>
          <a:p>
            <a:pPr lvl="1"/>
            <a:r>
              <a:rPr lang="en-US" dirty="0" smtClean="0"/>
              <a:t>String comparison</a:t>
            </a:r>
          </a:p>
          <a:p>
            <a:pPr lvl="1"/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Decision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3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373979" cy="4156799"/>
          </a:xfrm>
        </p:spPr>
        <p:txBody>
          <a:bodyPr/>
          <a:lstStyle/>
          <a:p>
            <a:r>
              <a:rPr lang="en-US" dirty="0" smtClean="0"/>
              <a:t>Homework 3 is out</a:t>
            </a:r>
          </a:p>
          <a:p>
            <a:pPr lvl="1"/>
            <a:r>
              <a:rPr lang="en-US" dirty="0" smtClean="0"/>
              <a:t>Due by Wednesday (September 28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  <a:r>
              <a:rPr lang="en-US" dirty="0"/>
              <a:t>at 8:59:59 </a:t>
            </a:r>
            <a:r>
              <a:rPr lang="en-US" dirty="0" smtClean="0"/>
              <a:t>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Homeworks are </a:t>
            </a:r>
            <a:r>
              <a:rPr lang="en-US" dirty="0"/>
              <a:t>on Blackboard</a:t>
            </a:r>
          </a:p>
          <a:p>
            <a:pPr lvl="1"/>
            <a:r>
              <a:rPr lang="en-US" dirty="0"/>
              <a:t>Homework 1 grades </a:t>
            </a:r>
            <a:r>
              <a:rPr lang="en-US" dirty="0" smtClean="0"/>
              <a:t>will be released soon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Pre Labs are available on the course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66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learn about </a:t>
            </a:r>
            <a:r>
              <a:rPr lang="en-US" dirty="0" smtClean="0"/>
              <a:t>and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  <a:endParaRPr lang="en-US" dirty="0"/>
          </a:p>
          <a:p>
            <a:pPr lvl="1"/>
            <a:r>
              <a:rPr lang="en-US" sz="3200" dirty="0"/>
              <a:t>To understand the 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3200" dirty="0" smtClean="0"/>
              <a:t>loop</a:t>
            </a:r>
            <a:endParaRPr lang="en-US" sz="3200" dirty="0"/>
          </a:p>
          <a:p>
            <a:pPr lvl="1"/>
            <a:r>
              <a:rPr lang="en-US" sz="3200" dirty="0"/>
              <a:t>To use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3200" dirty="0" smtClean="0"/>
              <a:t>loop for interactive loops</a:t>
            </a:r>
            <a:endParaRPr lang="en-US" sz="3200" dirty="0"/>
          </a:p>
          <a:p>
            <a:r>
              <a:rPr lang="en-US" dirty="0" smtClean="0"/>
              <a:t>To apply our knowledge to create nested loops</a:t>
            </a:r>
          </a:p>
          <a:p>
            <a:r>
              <a:rPr lang="en-US" dirty="0" smtClean="0"/>
              <a:t>To practice conditionals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97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8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A program can proceed:</a:t>
            </a:r>
            <a:endParaRPr lang="en-US" dirty="0"/>
          </a:p>
          <a:p>
            <a:pPr lvl="1"/>
            <a:r>
              <a:rPr lang="en-US" sz="3200" dirty="0" smtClean="0"/>
              <a:t>In sequence</a:t>
            </a:r>
            <a:endParaRPr lang="en-US" sz="3200" dirty="0"/>
          </a:p>
          <a:p>
            <a:pPr lvl="1"/>
            <a:r>
              <a:rPr lang="en-US" sz="3200" dirty="0" smtClean="0"/>
              <a:t>Selectively (branching): make a choice</a:t>
            </a:r>
          </a:p>
          <a:p>
            <a:pPr lvl="1"/>
            <a:r>
              <a:rPr lang="en-US" sz="3200" dirty="0" smtClean="0"/>
              <a:t>Repetitively (iteratively): looping</a:t>
            </a:r>
          </a:p>
          <a:p>
            <a:pPr lvl="1"/>
            <a:r>
              <a:rPr lang="en-US" sz="3200" dirty="0" smtClean="0"/>
              <a:t>By calling a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013787" y="4416428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39252" y="3798449"/>
            <a:ext cx="5508462" cy="46063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4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Structures: Flowcharts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11" y="2123072"/>
            <a:ext cx="115252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123072"/>
            <a:ext cx="35242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14" y="2123072"/>
            <a:ext cx="28860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 flipH="1">
            <a:off x="5467351" y="1969364"/>
            <a:ext cx="2910138" cy="438698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22346" y="561814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14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has two kinds of loops, and they are used for two different purposes</a:t>
            </a:r>
          </a:p>
          <a:p>
            <a:pPr lvl="3"/>
            <a:endParaRPr lang="en-US" dirty="0"/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Works for basically everything</a:t>
            </a:r>
          </a:p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loop:</a:t>
            </a:r>
          </a:p>
          <a:p>
            <a:pPr lvl="1"/>
            <a:r>
              <a:rPr lang="en-US" dirty="0" smtClean="0"/>
              <a:t>Best at </a:t>
            </a:r>
            <a:r>
              <a:rPr lang="en-US" b="1" i="1" dirty="0" smtClean="0"/>
              <a:t>iterating</a:t>
            </a:r>
            <a:r>
              <a:rPr lang="en-US" dirty="0" smtClean="0"/>
              <a:t> </a:t>
            </a:r>
            <a:r>
              <a:rPr lang="en-US" dirty="0"/>
              <a:t>over a list</a:t>
            </a:r>
          </a:p>
          <a:p>
            <a:pPr lvl="1"/>
            <a:r>
              <a:rPr lang="en-US" dirty="0" smtClean="0"/>
              <a:t>Best at counted </a:t>
            </a:r>
            <a:r>
              <a:rPr lang="en-US" dirty="0"/>
              <a:t>iterations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 flipH="1">
            <a:off x="775035" y="3392905"/>
            <a:ext cx="5314680" cy="112253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03881" y="3078780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 we’re covering today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2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4164</TotalTime>
  <Words>1965</Words>
  <Application>Microsoft Office PowerPoint</Application>
  <PresentationFormat>On-screen Show (4:3)</PresentationFormat>
  <Paragraphs>477</Paragraphs>
  <Slides>46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07 – While Loops</vt:lpstr>
      <vt:lpstr>Last Class We Covered</vt:lpstr>
      <vt:lpstr>Any Questions from Last Time?</vt:lpstr>
      <vt:lpstr>Slicing Practice (Review)</vt:lpstr>
      <vt:lpstr>Today’s Objectives</vt:lpstr>
      <vt:lpstr>Looping</vt:lpstr>
      <vt:lpstr>Control Structures (Review)</vt:lpstr>
      <vt:lpstr>Control Structures: Flowcharts</vt:lpstr>
      <vt:lpstr>Looping</vt:lpstr>
      <vt:lpstr>The while Loop</vt:lpstr>
      <vt:lpstr>The while Loop</vt:lpstr>
      <vt:lpstr>“while” Loops</vt:lpstr>
      <vt:lpstr>Parts of a while Loop</vt:lpstr>
      <vt:lpstr>Parts of a while Loop</vt:lpstr>
      <vt:lpstr>How a while Loop Works</vt:lpstr>
      <vt:lpstr>Example while Loop</vt:lpstr>
      <vt:lpstr>Example while Loop</vt:lpstr>
      <vt:lpstr>Infinite Loops and Other Problems</vt:lpstr>
      <vt:lpstr>Infinite Loops</vt:lpstr>
      <vt:lpstr>Infinite Loop Example #1</vt:lpstr>
      <vt:lpstr>Infinite Loop Example #1</vt:lpstr>
      <vt:lpstr>Infinite Loop Example #2</vt:lpstr>
      <vt:lpstr>Infinite Loop Example #2</vt:lpstr>
      <vt:lpstr>Infinite Loop Example #3</vt:lpstr>
      <vt:lpstr>Infinite Loop Example #3</vt:lpstr>
      <vt:lpstr>Infinite Loop Example #4</vt:lpstr>
      <vt:lpstr>Infinite Loop Example #4</vt:lpstr>
      <vt:lpstr>Ending an Infinite Loop</vt:lpstr>
      <vt:lpstr>Loop Body Isn’t Being Run</vt:lpstr>
      <vt:lpstr>Practice with Decisions</vt:lpstr>
      <vt:lpstr>Loop Example #4 – Fixed</vt:lpstr>
      <vt:lpstr>Loop Example #4 – Truth Table</vt:lpstr>
      <vt:lpstr>Loop Example #4 – Truth Table</vt:lpstr>
      <vt:lpstr>Loop Example #4 – Truth Table</vt:lpstr>
      <vt:lpstr>Loop Example #4 – Truth Table</vt:lpstr>
      <vt:lpstr>Loop Example #4 – Fixed</vt:lpstr>
      <vt:lpstr>Interactive while Loops</vt:lpstr>
      <vt:lpstr>When to Use while Loops</vt:lpstr>
      <vt:lpstr>Example while Loop</vt:lpstr>
      <vt:lpstr>Nested Loops</vt:lpstr>
      <vt:lpstr>Nesting</vt:lpstr>
      <vt:lpstr>Nested Loop Example</vt:lpstr>
      <vt:lpstr>Nested Loop Example</vt:lpstr>
      <vt:lpstr>Time for…</vt:lpstr>
      <vt:lpstr>Livecoding: Password Guessing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88</cp:revision>
  <cp:lastPrinted>2016-09-26T16:37:57Z</cp:lastPrinted>
  <dcterms:created xsi:type="dcterms:W3CDTF">2014-05-05T14:25:42Z</dcterms:created>
  <dcterms:modified xsi:type="dcterms:W3CDTF">2016-09-28T16:10:11Z</dcterms:modified>
</cp:coreProperties>
</file>